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67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3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1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9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05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3475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0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0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8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3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5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7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1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9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2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7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7E198F-EFA3-435E-B795-A2627C51B68D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FD66133-89D5-42FF-A1EE-8F29A58A1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21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45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2.png"/><Relationship Id="rId11" Type="http://schemas.openxmlformats.org/officeDocument/2006/relationships/image" Target="../media/image37.wmf"/><Relationship Id="rId5" Type="http://schemas.openxmlformats.org/officeDocument/2006/relationships/image" Target="../media/image41.png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40.png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390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0.png"/><Relationship Id="rId5" Type="http://schemas.openxmlformats.org/officeDocument/2006/relationships/image" Target="../media/image370.png"/><Relationship Id="rId4" Type="http://schemas.openxmlformats.org/officeDocument/2006/relationships/image" Target="../media/image3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0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9.bin"/><Relationship Id="rId3" Type="http://schemas.openxmlformats.org/officeDocument/2006/relationships/image" Target="../media/image27.pn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4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Polynomial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8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064" y="459414"/>
            <a:ext cx="9241108" cy="32726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064" y="4047016"/>
            <a:ext cx="10893060" cy="90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2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09" y="541675"/>
            <a:ext cx="10173217" cy="614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61" y="0"/>
            <a:ext cx="9999377" cy="666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894" y="187979"/>
            <a:ext cx="10747013" cy="66700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979" y="4320219"/>
            <a:ext cx="1240315" cy="5673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9245" y="1669583"/>
            <a:ext cx="1373454" cy="5638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3684" y="5029242"/>
            <a:ext cx="2358122" cy="843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5774" y="2451946"/>
            <a:ext cx="2517893" cy="919231"/>
          </a:xfrm>
          <a:prstGeom prst="rect">
            <a:avLst/>
          </a:prstGeom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711242"/>
              </p:ext>
            </p:extLst>
          </p:nvPr>
        </p:nvGraphicFramePr>
        <p:xfrm>
          <a:off x="6992067" y="1751976"/>
          <a:ext cx="13398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8" imgW="583920" imgH="228600" progId="Equation.3">
                  <p:embed/>
                </p:oleObj>
              </mc:Choice>
              <mc:Fallback>
                <p:oleObj name="Equation" r:id="rId8" imgW="5839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92067" y="1751976"/>
                        <a:ext cx="133985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95388"/>
              </p:ext>
            </p:extLst>
          </p:nvPr>
        </p:nvGraphicFramePr>
        <p:xfrm>
          <a:off x="6526929" y="4320219"/>
          <a:ext cx="11350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10" imgW="495000" imgH="228600" progId="Equation.3">
                  <p:embed/>
                </p:oleObj>
              </mc:Choice>
              <mc:Fallback>
                <p:oleObj name="Equation" r:id="rId10" imgW="495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526929" y="4320219"/>
                        <a:ext cx="1135063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09245" y="4303463"/>
            <a:ext cx="1436053" cy="5631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90817" y="5166589"/>
            <a:ext cx="2724154" cy="937109"/>
          </a:xfrm>
          <a:prstGeom prst="rect">
            <a:avLst/>
          </a:prstGeom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307989"/>
              </p:ext>
            </p:extLst>
          </p:nvPr>
        </p:nvGraphicFramePr>
        <p:xfrm>
          <a:off x="1939952" y="4289425"/>
          <a:ext cx="11350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14" imgW="495000" imgH="228600" progId="Equation.3">
                  <p:embed/>
                </p:oleObj>
              </mc:Choice>
              <mc:Fallback>
                <p:oleObj name="Equation" r:id="rId14" imgW="495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39952" y="4289425"/>
                        <a:ext cx="1135062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77212" y="1649728"/>
            <a:ext cx="3299460" cy="209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77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631371" y="359227"/>
            <a:ext cx="10740870" cy="2383973"/>
            <a:chOff x="631371" y="359227"/>
            <a:chExt cx="10740870" cy="238397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1371" y="359227"/>
              <a:ext cx="9198432" cy="42454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7523" y="968486"/>
              <a:ext cx="9954718" cy="1774714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31371" y="5730725"/>
                <a:ext cx="10390414" cy="467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Which 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 could represent a polynomial whose leading term is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+…  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" y="5730725"/>
                <a:ext cx="10390414" cy="467500"/>
              </a:xfrm>
              <a:prstGeom prst="rect">
                <a:avLst/>
              </a:prstGeom>
              <a:blipFill rotWithShape="0">
                <a:blip r:embed="rId4"/>
                <a:stretch>
                  <a:fillRect l="-939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38926" y="4903397"/>
                <a:ext cx="10390414" cy="467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Which 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 could represent a polynomial whose leading term is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+…  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26" y="4903397"/>
                <a:ext cx="10390414" cy="467500"/>
              </a:xfrm>
              <a:prstGeom prst="rect">
                <a:avLst/>
              </a:prstGeom>
              <a:blipFill rotWithShape="0">
                <a:blip r:embed="rId5"/>
                <a:stretch>
                  <a:fillRect l="-939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31371" y="4011942"/>
                <a:ext cx="10390414" cy="487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Which 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 could represent a polynomial whose leading term is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+…  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" y="4011942"/>
                <a:ext cx="10390414" cy="487506"/>
              </a:xfrm>
              <a:prstGeom prst="rect">
                <a:avLst/>
              </a:prstGeom>
              <a:blipFill rotWithShape="0">
                <a:blip r:embed="rId6"/>
                <a:stretch>
                  <a:fillRect l="-939" t="-10000" b="-2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1371" y="3177717"/>
                <a:ext cx="10605882" cy="4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Times New Roman" panose="02020603050405020304" pitchFamily="18" charset="0"/>
                  <a:buAutoNum type="alphaLcParenR"/>
                </a:pP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Which graph could represent a polynomial whose leading term is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+…  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" y="3177717"/>
                <a:ext cx="10605882" cy="467820"/>
              </a:xfrm>
              <a:prstGeom prst="rect">
                <a:avLst/>
              </a:prstGeom>
              <a:blipFill rotWithShape="0">
                <a:blip r:embed="rId7"/>
                <a:stretch>
                  <a:fillRect l="-805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1021785" y="3941016"/>
            <a:ext cx="767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29340" y="3099418"/>
            <a:ext cx="767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88519" y="5672087"/>
            <a:ext cx="767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21785" y="4876814"/>
            <a:ext cx="767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1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701749" y="563526"/>
            <a:ext cx="7785248" cy="2292805"/>
            <a:chOff x="701749" y="563526"/>
            <a:chExt cx="7785248" cy="2292805"/>
          </a:xfrm>
        </p:grpSpPr>
        <p:sp>
          <p:nvSpPr>
            <p:cNvPr id="6" name="TextBox 5"/>
            <p:cNvSpPr txBox="1"/>
            <p:nvPr/>
          </p:nvSpPr>
          <p:spPr>
            <a:xfrm>
              <a:off x="701749" y="563526"/>
              <a:ext cx="7357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Polynomial</a:t>
              </a:r>
              <a:r>
                <a:rPr lang="en-US" b="1" dirty="0" smtClean="0"/>
                <a:t> </a:t>
              </a:r>
              <a:r>
                <a:rPr lang="en-US" b="1" dirty="0" smtClean="0">
                  <a:solidFill>
                    <a:schemeClr val="bg1"/>
                  </a:solidFill>
                </a:rPr>
                <a:t>Function – a function in the form: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8876" y="1063588"/>
              <a:ext cx="6090239" cy="47694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458876" y="1656002"/>
                  <a:ext cx="7028121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where 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a14:m>
                  <a:r>
                    <a:rPr lang="en-US" b="1" dirty="0" smtClean="0"/>
                    <a:t> is a variable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b="1" dirty="0" smtClean="0"/>
                    <a:t>the coefficients of the variable are real numbers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b="1" dirty="0" smtClean="0"/>
                    <a:t>the exponents are non-negative integers</a:t>
                  </a:r>
                  <a:endParaRPr lang="en-US" b="1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8876" y="1656002"/>
                  <a:ext cx="7028121" cy="120032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694" t="-3046" b="-71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Box 10"/>
          <p:cNvSpPr txBox="1"/>
          <p:nvPr/>
        </p:nvSpPr>
        <p:spPr>
          <a:xfrm>
            <a:off x="701749" y="2971799"/>
            <a:ext cx="1074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Identify the polynomial functions. Explain why the other functions are not polynomial functions.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45535" y="3661822"/>
            <a:ext cx="9220177" cy="2237520"/>
            <a:chOff x="1045535" y="3661822"/>
            <a:chExt cx="9220177" cy="22375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045535" y="5343549"/>
                  <a:ext cx="2662780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+9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535" y="5343549"/>
                  <a:ext cx="2662780" cy="51860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649565" y="3942797"/>
                  <a:ext cx="2164567" cy="3151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a14:m>
                  <a:r>
                    <a:rPr lang="en-US" dirty="0" smtClean="0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9565" y="3942797"/>
                  <a:ext cx="2164567" cy="31515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5070" r="-2535" b="-352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045535" y="3661822"/>
                  <a:ext cx="20026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535" y="3661822"/>
                  <a:ext cx="2002600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354" r="-2134" b="-4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009453" y="3682482"/>
                  <a:ext cx="225625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r>
                    <a:rPr lang="en-US" dirty="0" smtClean="0">
                      <a:solidFill>
                        <a:schemeClr val="bg1"/>
                      </a:solidFill>
                    </a:rPr>
                    <a:t>+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9453" y="3682482"/>
                  <a:ext cx="2256259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3784" t="-28261" r="-2703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272887" y="5160090"/>
                  <a:ext cx="7397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m:rPr>
                            <m:sty m:val="p"/>
                          </m:r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2887" y="5160090"/>
                  <a:ext cx="739754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6612" r="-3306" b="-282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7864854" y="5343549"/>
                  <a:ext cx="1937518" cy="55579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+6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+10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854" y="5343549"/>
                  <a:ext cx="1937518" cy="555793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Oval 19"/>
          <p:cNvSpPr/>
          <p:nvPr/>
        </p:nvSpPr>
        <p:spPr>
          <a:xfrm>
            <a:off x="7861444" y="3475922"/>
            <a:ext cx="2579727" cy="749204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77484" y="3446379"/>
            <a:ext cx="2286000" cy="749204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443659" y="5005470"/>
            <a:ext cx="2286000" cy="749204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5" y="223676"/>
            <a:ext cx="8534400" cy="1507067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5515" y="1442149"/>
                <a:ext cx="97394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The </a:t>
                </a:r>
                <a:r>
                  <a:rPr lang="en-US" b="1" u="sng" dirty="0" smtClean="0">
                    <a:solidFill>
                      <a:schemeClr val="bg1"/>
                    </a:solidFill>
                  </a:rPr>
                  <a:t>degree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of the polynomial function is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, the exponent of the greatest power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5" y="1442149"/>
                <a:ext cx="973942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6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397" y="253032"/>
            <a:ext cx="6400579" cy="5926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46514" y="1921447"/>
            <a:ext cx="973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Relates to the number of solutions (real, imaginary, equal, </a:t>
            </a:r>
            <a:r>
              <a:rPr lang="en-US" b="1" dirty="0" err="1" smtClean="0">
                <a:solidFill>
                  <a:schemeClr val="accent2"/>
                </a:solidFill>
              </a:rPr>
              <a:t>etc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516" y="2393461"/>
            <a:ext cx="973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Relates to the end behavior </a:t>
            </a:r>
            <a:endParaRPr lang="en-US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5514" y="2902208"/>
                <a:ext cx="9739423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The </a:t>
                </a:r>
                <a:r>
                  <a:rPr lang="en-US" b="1" u="sng" dirty="0" smtClean="0">
                    <a:solidFill>
                      <a:schemeClr val="bg1"/>
                    </a:solidFill>
                  </a:rPr>
                  <a:t>leading coefficient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of the polynomial function is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, the coefficient of the greatest power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4" y="2902208"/>
                <a:ext cx="9739423" cy="669992"/>
              </a:xfrm>
              <a:prstGeom prst="rect">
                <a:avLst/>
              </a:prstGeom>
              <a:blipFill rotWithShape="0">
                <a:blip r:embed="rId4"/>
                <a:stretch>
                  <a:fillRect l="-564" t="-1818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46514" y="3695855"/>
            <a:ext cx="973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Relates to the direction of end behavior </a:t>
            </a:r>
            <a:endParaRPr lang="en-US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4120" y="4346954"/>
                <a:ext cx="9739423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The </a:t>
                </a:r>
                <a:r>
                  <a:rPr lang="en-US" b="1" u="sng" dirty="0" smtClean="0">
                    <a:solidFill>
                      <a:schemeClr val="bg1"/>
                    </a:solidFill>
                  </a:rPr>
                  <a:t>constant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of the polynomial function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, since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=1.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20" y="4346954"/>
                <a:ext cx="9739423" cy="375552"/>
              </a:xfrm>
              <a:prstGeom prst="rect">
                <a:avLst/>
              </a:prstGeom>
              <a:blipFill rotWithShape="0">
                <a:blip r:embed="rId5"/>
                <a:stretch>
                  <a:fillRect l="-501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946514" y="4967701"/>
            <a:ext cx="973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Relates to the y-intercept of the graph of the function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8106" y="909756"/>
            <a:ext cx="4281160" cy="52165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165050" y="2290779"/>
            <a:ext cx="164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degree of 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73323" y="3711031"/>
            <a:ext cx="164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+1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9300" y="5561428"/>
            <a:ext cx="164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6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591" y="434719"/>
            <a:ext cx="9578424" cy="2798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51327" y="1243902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082524"/>
              </p:ext>
            </p:extLst>
          </p:nvPr>
        </p:nvGraphicFramePr>
        <p:xfrm>
          <a:off x="2936481" y="1742056"/>
          <a:ext cx="10683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36481" y="1742056"/>
                        <a:ext cx="1068388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375023" y="2626054"/>
            <a:ext cx="629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02344" y="2149615"/>
            <a:ext cx="650171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-1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190127" y="1243902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073205"/>
              </p:ext>
            </p:extLst>
          </p:nvPr>
        </p:nvGraphicFramePr>
        <p:xfrm>
          <a:off x="8550447" y="1758508"/>
          <a:ext cx="1279359" cy="49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6" imgW="355320" imgH="203040" progId="Equation.3">
                  <p:embed/>
                </p:oleObj>
              </mc:Choice>
              <mc:Fallback>
                <p:oleObj name="Equation" r:id="rId6" imgW="3553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550447" y="1758508"/>
                        <a:ext cx="1279359" cy="49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032772" y="2238323"/>
            <a:ext cx="650171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-3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765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51561482"/>
                  </p:ext>
                </p:extLst>
              </p:nvPr>
            </p:nvGraphicFramePr>
            <p:xfrm>
              <a:off x="1571447" y="3882957"/>
              <a:ext cx="9032542" cy="117405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577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5771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5855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5855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129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:r>
                            <a:rPr lang="en-US" sz="2400" dirty="0">
                              <a:effectLst/>
                            </a:rPr>
                            <a:t>(circumference of a circle)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:r>
                            <a:rPr lang="en-US" sz="2400" dirty="0">
                              <a:effectLst/>
                            </a:rPr>
                            <a:t>(area of a circle)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:r>
                            <a:rPr lang="en-US" sz="2400" dirty="0">
                              <a:effectLst/>
                            </a:rPr>
                            <a:t>(force of gravity)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609600" algn="l"/>
                            </a:tabLst>
                          </a:pPr>
                          <a:r>
                            <a:rPr lang="en-US" sz="2400" dirty="0">
                              <a:effectLst/>
                            </a:rPr>
                            <a:t>(Boyle’s Law)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51561482"/>
                  </p:ext>
                </p:extLst>
              </p:nvPr>
            </p:nvGraphicFramePr>
            <p:xfrm>
              <a:off x="1571447" y="3882957"/>
              <a:ext cx="9032542" cy="11976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57717"/>
                    <a:gridCol w="2257717"/>
                    <a:gridCol w="2258554"/>
                    <a:gridCol w="2258554"/>
                  </a:tblGrid>
                  <a:tr h="11976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0" t="-505" r="-300809" b="-141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0541" t="-505" r="-201622" b="-141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00000" t="-505" r="-101078" b="-141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000" t="-505" r="-1078" b="-1414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96059" y="239200"/>
            <a:ext cx="39263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Functions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29"/>
          <a:stretch>
            <a:fillRect/>
          </a:stretch>
        </p:blipFill>
        <p:spPr bwMode="auto">
          <a:xfrm>
            <a:off x="1089653" y="985971"/>
            <a:ext cx="9124261" cy="9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83328" y="2229861"/>
            <a:ext cx="67040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Notice: It is a monomial!!! ONE Term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common examples: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51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33" y="386760"/>
            <a:ext cx="9504863" cy="4532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369" y="912501"/>
            <a:ext cx="9508719" cy="54933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67456" y="3074398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49879" y="3074397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275727" y="3074397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967456" y="5821067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082536" y="5821068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197616" y="5692412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60136" y="3074396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546125" y="3074395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9512513" y="3074395"/>
            <a:ext cx="49281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592874"/>
              </p:ext>
            </p:extLst>
          </p:nvPr>
        </p:nvGraphicFramePr>
        <p:xfrm>
          <a:off x="3370089" y="5736870"/>
          <a:ext cx="258957" cy="668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70089" y="5736870"/>
                        <a:ext cx="258957" cy="668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26201"/>
              </p:ext>
            </p:extLst>
          </p:nvPr>
        </p:nvGraphicFramePr>
        <p:xfrm>
          <a:off x="6413500" y="5695950"/>
          <a:ext cx="2365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7" imgW="139680" imgH="393480" progId="Equation.3">
                  <p:embed/>
                </p:oleObj>
              </mc:Choice>
              <mc:Fallback>
                <p:oleObj name="Equation" r:id="rId7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13500" y="5695950"/>
                        <a:ext cx="23653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529352" y="5692411"/>
            <a:ext cx="70865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-1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43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24" y="699358"/>
            <a:ext cx="9775508" cy="3410061"/>
          </a:xfrm>
          <a:prstGeom prst="rect">
            <a:avLst/>
          </a:prstGeom>
        </p:spPr>
      </p:pic>
      <p:pic>
        <p:nvPicPr>
          <p:cNvPr id="5" name="Picture 4" descr="http://www.sputtergotchtoys.com/graphics/explore_small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54" y="4471432"/>
            <a:ext cx="2852331" cy="14402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/>
          <p:cNvSpPr/>
          <p:nvPr/>
        </p:nvSpPr>
        <p:spPr>
          <a:xfrm>
            <a:off x="996043" y="1469571"/>
            <a:ext cx="342900" cy="244929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18414" y="1475014"/>
            <a:ext cx="342900" cy="244929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84029" y="1469571"/>
            <a:ext cx="342900" cy="244929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69128" y="2895600"/>
            <a:ext cx="342900" cy="244929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18414" y="2895600"/>
            <a:ext cx="342900" cy="244929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390491"/>
              </p:ext>
            </p:extLst>
          </p:nvPr>
        </p:nvGraphicFramePr>
        <p:xfrm>
          <a:off x="1338943" y="1842455"/>
          <a:ext cx="963386" cy="642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5" imgW="495000" imgH="330120" progId="Equation.3">
                  <p:embed/>
                </p:oleObj>
              </mc:Choice>
              <mc:Fallback>
                <p:oleObj name="Equation" r:id="rId5" imgW="4950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8943" y="1842455"/>
                        <a:ext cx="963386" cy="642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219090"/>
              </p:ext>
            </p:extLst>
          </p:nvPr>
        </p:nvGraphicFramePr>
        <p:xfrm>
          <a:off x="5878513" y="1951038"/>
          <a:ext cx="11858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7" imgW="609480" imgH="228600" progId="Equation.3">
                  <p:embed/>
                </p:oleObj>
              </mc:Choice>
              <mc:Fallback>
                <p:oleObj name="Equation" r:id="rId7" imgW="609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78513" y="1951038"/>
                        <a:ext cx="1185862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254802"/>
              </p:ext>
            </p:extLst>
          </p:nvPr>
        </p:nvGraphicFramePr>
        <p:xfrm>
          <a:off x="8455479" y="1984155"/>
          <a:ext cx="9382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9" imgW="482400" imgH="228600" progId="Equation.3">
                  <p:embed/>
                </p:oleObj>
              </mc:Choice>
              <mc:Fallback>
                <p:oleObj name="Equation" r:id="rId9" imgW="482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455479" y="1984155"/>
                        <a:ext cx="938213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770622"/>
              </p:ext>
            </p:extLst>
          </p:nvPr>
        </p:nvGraphicFramePr>
        <p:xfrm>
          <a:off x="3525838" y="3181350"/>
          <a:ext cx="13350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11" imgW="685800" imgH="330120" progId="Equation.3">
                  <p:embed/>
                </p:oleObj>
              </mc:Choice>
              <mc:Fallback>
                <p:oleObj name="Equation" r:id="rId11" imgW="6858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25838" y="3181350"/>
                        <a:ext cx="1335087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682266"/>
              </p:ext>
            </p:extLst>
          </p:nvPr>
        </p:nvGraphicFramePr>
        <p:xfrm>
          <a:off x="6471444" y="3279775"/>
          <a:ext cx="10382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13" imgW="533160" imgH="228600" progId="Equation.3">
                  <p:embed/>
                </p:oleObj>
              </mc:Choice>
              <mc:Fallback>
                <p:oleObj name="Equation" r:id="rId13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71444" y="3279775"/>
                        <a:ext cx="1038225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19" y="375241"/>
            <a:ext cx="10107244" cy="2439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415" y="2985533"/>
            <a:ext cx="5991054" cy="274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421" t="39356"/>
          <a:stretch/>
        </p:blipFill>
        <p:spPr>
          <a:xfrm>
            <a:off x="794478" y="749507"/>
            <a:ext cx="10464941" cy="32828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9725" y="1019331"/>
            <a:ext cx="479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335</TotalTime>
  <Words>257</Words>
  <Application>Microsoft Office PowerPoint</Application>
  <PresentationFormat>Widescreen</PresentationFormat>
  <Paragraphs>66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Times New Roman</vt:lpstr>
      <vt:lpstr>Wingdings 3</vt:lpstr>
      <vt:lpstr>Slice</vt:lpstr>
      <vt:lpstr>Equation</vt:lpstr>
      <vt:lpstr>Polynomial Functions</vt:lpstr>
      <vt:lpstr>PowerPoint Presentation</vt:lpstr>
      <vt:lpstr>Vocabulary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NPCSD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 Functions</dc:title>
  <dc:creator>Russolello, Antoinette</dc:creator>
  <cp:lastModifiedBy>Russolello, Antoinette</cp:lastModifiedBy>
  <cp:revision>70</cp:revision>
  <dcterms:created xsi:type="dcterms:W3CDTF">2016-01-26T14:17:45Z</dcterms:created>
  <dcterms:modified xsi:type="dcterms:W3CDTF">2019-02-14T14:25:39Z</dcterms:modified>
</cp:coreProperties>
</file>